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9C99247-7533-487C-ADE7-BAE5C5DDB123}">
  <a:tblStyle styleId="{59C99247-7533-487C-ADE7-BAE5C5DDB1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5610c83a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5610c83a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5610c83a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5610c83a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6780a6bf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6780a6bf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next two regions: downtown LA and North Hollywood we tried the same models. Downtown LA has data from the third quarter of  2016, and we divide the data in the </a:t>
            </a:r>
            <a:r>
              <a:rPr lang="en"/>
              <a:t>following</a:t>
            </a:r>
            <a:r>
              <a:rPr lang="en"/>
              <a:t> 3 scenarios.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5610c83a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5610c83a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champion model for downtown LA is the arima model with decomposition, which result in a minimum average RMSE of 10.3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6780a6bf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6780a6bf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shows the prediction of Bike </a:t>
            </a:r>
            <a:r>
              <a:rPr lang="en"/>
              <a:t>demand</a:t>
            </a:r>
            <a:r>
              <a:rPr lang="en"/>
              <a:t> in DTLA during the fourth quarter of 2021. The predicted demand in DTLA is similar that of westside.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7607cd0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7607cd0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North Hollywood </a:t>
            </a:r>
            <a:r>
              <a:rPr lang="en">
                <a:solidFill>
                  <a:schemeClr val="dk1"/>
                </a:solidFill>
              </a:rPr>
              <a:t>has data from the third quarter of  2019, and we divide the data in 2 scenarios.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7607cd0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7607cd0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champion model for north Hollywood is arima with fourier regression, which has the least average RMSE of 0.61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57607cd01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57607cd01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slide shows the fitted prediction of Bike demand in North Hollywood. The total demand in Q4 is predicted to be 669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6772a868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6772a868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6772a868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6772a868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6772a86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6772a86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Predict hourly bike sharing demand in each of the following regions individually:Downtown LA, Central LA, North Hollywood and the Westside and jointly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6772a868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6772a868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6772a868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6772a868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6772a868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6772a868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57607cd0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57607cd0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57607cd0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57607cd0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57607cd0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57607cd0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6772a868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6772a868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6772a868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6772a868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6772a868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6772a868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6772a868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6772a868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57607cd0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57607cd0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5610c83a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5610c83a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5610c83a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5610c83a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ncdc.noaa.gov/cdo-web/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625" y="-390625"/>
            <a:ext cx="9191625" cy="591741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Bike Demand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Kai Sun, Binghong Xie, Wenyi Li, Xinzhu Zhang</a:t>
            </a:r>
            <a:endParaRPr b="1"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Westside: Linear Regression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47075" y="1017725"/>
            <a:ext cx="351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Senario 3: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Train: 2017 Q4 - 2021 Q2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Test: 2021 Q3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Code: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525" y="935925"/>
            <a:ext cx="5134375" cy="405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25" y="2462100"/>
            <a:ext cx="3241725" cy="18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Westside: Prediction (</a:t>
            </a:r>
            <a:r>
              <a:rPr lang="en"/>
              <a:t>Decomposition + arima)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6420300" y="1258600"/>
            <a:ext cx="243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Total demands in 2021 </a:t>
            </a:r>
            <a:r>
              <a:rPr lang="en" sz="1600"/>
              <a:t>Q4：</a:t>
            </a:r>
            <a:r>
              <a:rPr lang="en" sz="1600"/>
              <a:t> 20944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Average daily demand: 228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H</a:t>
            </a:r>
            <a:r>
              <a:rPr lang="en" sz="1600"/>
              <a:t>ourly demand range: 0 ~ 45</a:t>
            </a:r>
            <a:endParaRPr sz="1600"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5825"/>
            <a:ext cx="6032649" cy="357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Downtown LA: Data</a:t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From 2016-07-07 to 2021-9-30 </a:t>
            </a:r>
            <a:endParaRPr/>
          </a:p>
        </p:txBody>
      </p:sp>
      <p:graphicFrame>
        <p:nvGraphicFramePr>
          <p:cNvPr id="132" name="Google Shape;132;p24"/>
          <p:cNvGraphicFramePr/>
          <p:nvPr/>
        </p:nvGraphicFramePr>
        <p:xfrm>
          <a:off x="401350" y="190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{59C99247-7533-487C-ADE7-BAE5C5DDB123}</a:tableStyleId>
              </a:tblPr>
              <a:tblGrid>
                <a:gridCol w="1169275"/>
                <a:gridCol w="1858550"/>
                <a:gridCol w="1865825"/>
              </a:tblGrid>
              <a:tr h="48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Scenarios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Training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Testing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2016 Q4 - 2019 Q3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2019 Q4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8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2016 Q4 - 2020 Q3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2020 Q4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8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2016 Q4 - 2021 Q2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2021 Q3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Downtown LA: Models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017725"/>
            <a:ext cx="6210000" cy="8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FF"/>
                </a:solidFill>
              </a:rPr>
              <a:t>Champion: Decomposition+ARIMA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775" y="1701550"/>
            <a:ext cx="7315200" cy="23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/>
          <p:nvPr/>
        </p:nvSpPr>
        <p:spPr>
          <a:xfrm>
            <a:off x="369800" y="3339350"/>
            <a:ext cx="7350900" cy="291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Downtown LA: </a:t>
            </a:r>
            <a:r>
              <a:rPr lang="en"/>
              <a:t>Prediction</a:t>
            </a:r>
            <a:endParaRPr/>
          </a:p>
        </p:txBody>
      </p:sp>
      <p:sp>
        <p:nvSpPr>
          <p:cNvPr id="146" name="Google Shape;146;p26"/>
          <p:cNvSpPr txBox="1"/>
          <p:nvPr/>
        </p:nvSpPr>
        <p:spPr>
          <a:xfrm>
            <a:off x="6678700" y="1277475"/>
            <a:ext cx="22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6190500" y="1629572"/>
            <a:ext cx="2641800" cy="25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600"/>
              <a:buChar char="-"/>
            </a:pPr>
            <a:r>
              <a:rPr lang="en" sz="1600">
                <a:solidFill>
                  <a:srgbClr val="111827"/>
                </a:solidFill>
              </a:rPr>
              <a:t>Total demands in 2021 Q4: 21009</a:t>
            </a:r>
            <a:endParaRPr sz="1600">
              <a:solidFill>
                <a:srgbClr val="11182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600"/>
              <a:buChar char="-"/>
            </a:pPr>
            <a:r>
              <a:rPr lang="en" sz="1600">
                <a:solidFill>
                  <a:srgbClr val="111827"/>
                </a:solidFill>
              </a:rPr>
              <a:t>Average daily demand: 228</a:t>
            </a:r>
            <a:endParaRPr sz="1600">
              <a:solidFill>
                <a:srgbClr val="11182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600"/>
              <a:buChar char="-"/>
            </a:pPr>
            <a:r>
              <a:rPr lang="en" sz="1600">
                <a:solidFill>
                  <a:srgbClr val="111827"/>
                </a:solidFill>
              </a:rPr>
              <a:t>Hourly demand range: 0 ~ 58</a:t>
            </a:r>
            <a:endParaRPr sz="1600">
              <a:solidFill>
                <a:srgbClr val="111827"/>
              </a:solidFill>
            </a:endParaRPr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90147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</a:t>
            </a:r>
            <a:r>
              <a:rPr lang="en"/>
              <a:t>rth Hollywood</a:t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orth Hollywood’s data starts in 2019-06-01, so we use data from 2019Q3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Scenario 1: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Train: 2019Q3 - 2020Q3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Test:</a:t>
            </a:r>
            <a:r>
              <a:rPr lang="en"/>
              <a:t> 2020Q4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Scenario 2: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Train: 2019Q3 - 2021Q2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Test: 2021Q3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Hollywood: </a:t>
            </a:r>
            <a:r>
              <a:rPr lang="en"/>
              <a:t>Models</a:t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750" y="1867750"/>
            <a:ext cx="5829300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 txBox="1"/>
          <p:nvPr/>
        </p:nvSpPr>
        <p:spPr>
          <a:xfrm>
            <a:off x="1359775" y="2518550"/>
            <a:ext cx="582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8"/>
          <p:cNvSpPr/>
          <p:nvPr/>
        </p:nvSpPr>
        <p:spPr>
          <a:xfrm>
            <a:off x="1253350" y="2577350"/>
            <a:ext cx="6030300" cy="291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381000" y="914400"/>
            <a:ext cx="590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Champion: ARIMA</a:t>
            </a:r>
            <a:endParaRPr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Hollywood: Prediction</a:t>
            </a:r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6476" y="1170135"/>
            <a:ext cx="4607801" cy="346439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9"/>
          <p:cNvSpPr txBox="1"/>
          <p:nvPr/>
        </p:nvSpPr>
        <p:spPr>
          <a:xfrm>
            <a:off x="416800" y="1170125"/>
            <a:ext cx="68106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</a:t>
            </a:r>
            <a:r>
              <a:rPr lang="en" sz="1600"/>
              <a:t>cenario 2：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Train: 2019Q3 - 2021Q2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Test: 2021Q3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 rotWithShape="1">
          <a:blip r:embed="rId4">
            <a:alphaModFix/>
          </a:blip>
          <a:srcRect b="0" l="1458" r="0" t="0"/>
          <a:stretch/>
        </p:blipFill>
        <p:spPr>
          <a:xfrm>
            <a:off x="296625" y="2524825"/>
            <a:ext cx="4161349" cy="14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/>
          <p:nvPr/>
        </p:nvSpPr>
        <p:spPr>
          <a:xfrm>
            <a:off x="416800" y="21336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Code</a:t>
            </a:r>
            <a:r>
              <a:rPr lang="en" sz="1600">
                <a:solidFill>
                  <a:schemeClr val="dk1"/>
                </a:solidFill>
              </a:rPr>
              <a:t>：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416800" y="3932425"/>
            <a:ext cx="3839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Prediction</a:t>
            </a:r>
            <a:r>
              <a:rPr lang="en" sz="1600">
                <a:solidFill>
                  <a:schemeClr val="dk1"/>
                </a:solidFill>
              </a:rPr>
              <a:t>：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600"/>
              <a:buChar char="-"/>
            </a:pPr>
            <a:r>
              <a:rPr lang="en" sz="1600">
                <a:solidFill>
                  <a:srgbClr val="111827"/>
                </a:solidFill>
              </a:rPr>
              <a:t>Total demands in 2021 Q4: 669</a:t>
            </a:r>
            <a:endParaRPr sz="1600">
              <a:solidFill>
                <a:srgbClr val="11182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600"/>
              <a:buChar char="-"/>
            </a:pPr>
            <a:r>
              <a:rPr lang="en" sz="1600">
                <a:solidFill>
                  <a:srgbClr val="111827"/>
                </a:solidFill>
              </a:rPr>
              <a:t>Average daily demand: 8</a:t>
            </a:r>
            <a:endParaRPr sz="1600">
              <a:solidFill>
                <a:srgbClr val="11182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Joined data</a:t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502600" y="1242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From 2016-9-1 to 2021-9-30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Exclude data before 2016-9-1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0" name="Google Shape;180;p30"/>
          <p:cNvGraphicFramePr/>
          <p:nvPr/>
        </p:nvGraphicFramePr>
        <p:xfrm>
          <a:off x="1850250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{59C99247-7533-487C-ADE7-BAE5C5DDB123}</a:tableStyleId>
              </a:tblPr>
              <a:tblGrid>
                <a:gridCol w="1169275"/>
                <a:gridCol w="1858550"/>
                <a:gridCol w="1865825"/>
              </a:tblGrid>
              <a:tr h="48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Scenarios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Training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Testing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3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2016 Q3 - 2019 Q3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2019 Q4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8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2016 Q3 - 2020 Q3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2020 Q4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8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2016 Q3 - 2021 Q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2021 Q3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Joined Data: Incorporated LA Daily Weather Data</a:t>
            </a:r>
            <a:endParaRPr/>
          </a:p>
        </p:txBody>
      </p:sp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412125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From National Center for Environmental Information (NOAA):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https://www.ncdc.noaa.gov/cdo-web/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26050"/>
            <a:ext cx="5358625" cy="376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7875" y="1275263"/>
            <a:ext cx="4035851" cy="38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Identification 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Predict hourly bike sharing demand in each of the following regions individually: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Downtown LA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North Hollywood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Westside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Jointly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What we did in the final project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Explore the data and do exploratory analysis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Perform model selection model based on several scenarios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Use </a:t>
            </a:r>
            <a:r>
              <a:rPr lang="en" sz="1600">
                <a:solidFill>
                  <a:schemeClr val="dk1"/>
                </a:solidFill>
              </a:rPr>
              <a:t>Metric: RMSE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5324350" y="1495500"/>
            <a:ext cx="4108800" cy="21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3 features to lm model: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PRCP: precipitation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TAVG: Average temperature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AWND: Average wind speed</a:t>
            </a:r>
            <a:endParaRPr/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4299008" cy="511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/>
          <p:nvPr/>
        </p:nvSpPr>
        <p:spPr>
          <a:xfrm>
            <a:off x="3737100" y="2129725"/>
            <a:ext cx="1346100" cy="75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Joined</a:t>
            </a:r>
            <a:r>
              <a:rPr lang="en"/>
              <a:t>: Models</a:t>
            </a:r>
            <a:endParaRPr/>
          </a:p>
        </p:txBody>
      </p:sp>
      <p:sp>
        <p:nvSpPr>
          <p:cNvPr id="201" name="Google Shape;201;p33"/>
          <p:cNvSpPr txBox="1"/>
          <p:nvPr>
            <p:ph idx="1" type="body"/>
          </p:nvPr>
        </p:nvSpPr>
        <p:spPr>
          <a:xfrm>
            <a:off x="311700" y="1017725"/>
            <a:ext cx="6210000" cy="8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FF"/>
                </a:solidFill>
              </a:rPr>
              <a:t>Champion: Decomposition+ARIMA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83475"/>
            <a:ext cx="8791750" cy="20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/>
          <p:cNvSpPr/>
          <p:nvPr/>
        </p:nvSpPr>
        <p:spPr>
          <a:xfrm>
            <a:off x="254225" y="2266050"/>
            <a:ext cx="8906700" cy="305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Joined</a:t>
            </a:r>
            <a:r>
              <a:rPr lang="en"/>
              <a:t>: Prediction</a:t>
            </a:r>
            <a:endParaRPr/>
          </a:p>
        </p:txBody>
      </p:sp>
      <p:sp>
        <p:nvSpPr>
          <p:cNvPr id="209" name="Google Shape;209;p34"/>
          <p:cNvSpPr txBox="1"/>
          <p:nvPr/>
        </p:nvSpPr>
        <p:spPr>
          <a:xfrm>
            <a:off x="6678700" y="1277475"/>
            <a:ext cx="22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6190500" y="1629575"/>
            <a:ext cx="2871000" cy="25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600"/>
              <a:buChar char="-"/>
            </a:pPr>
            <a:r>
              <a:rPr lang="en" sz="1600">
                <a:solidFill>
                  <a:srgbClr val="111827"/>
                </a:solidFill>
              </a:rPr>
              <a:t>- </a:t>
            </a:r>
            <a:r>
              <a:rPr lang="en" sz="1600">
                <a:solidFill>
                  <a:srgbClr val="111827"/>
                </a:solidFill>
              </a:rPr>
              <a:t>Total demands in 2021 Q4: </a:t>
            </a:r>
            <a:r>
              <a:rPr lang="en" sz="1600">
                <a:solidFill>
                  <a:srgbClr val="111827"/>
                </a:solidFill>
              </a:rPr>
              <a:t>39386.99</a:t>
            </a:r>
            <a:endParaRPr sz="1600">
              <a:solidFill>
                <a:srgbClr val="11182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600"/>
              <a:buChar char="-"/>
            </a:pPr>
            <a:r>
              <a:rPr lang="en" sz="1600">
                <a:solidFill>
                  <a:srgbClr val="111827"/>
                </a:solidFill>
              </a:rPr>
              <a:t>- Average daily demand: </a:t>
            </a:r>
            <a:r>
              <a:rPr lang="en" sz="1600">
                <a:solidFill>
                  <a:srgbClr val="111827"/>
                </a:solidFill>
              </a:rPr>
              <a:t>423.516</a:t>
            </a:r>
            <a:endParaRPr sz="1600">
              <a:solidFill>
                <a:srgbClr val="11182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600"/>
              <a:buChar char="-"/>
            </a:pPr>
            <a:r>
              <a:rPr lang="en" sz="1600">
                <a:solidFill>
                  <a:srgbClr val="111827"/>
                </a:solidFill>
              </a:rPr>
              <a:t>- Average Hourly Demand: 17.6465</a:t>
            </a:r>
            <a:endParaRPr sz="1600">
              <a:solidFill>
                <a:srgbClr val="111827"/>
              </a:solidFill>
            </a:endParaRPr>
          </a:p>
        </p:txBody>
      </p:sp>
      <p:pic>
        <p:nvPicPr>
          <p:cNvPr id="211" name="Google Shape;2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90147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34463"/>
            <a:ext cx="6619651" cy="34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Improvement</a:t>
            </a:r>
            <a:endParaRPr/>
          </a:p>
        </p:txBody>
      </p:sp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0 values: Build models excluding period with 0 demand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Investigate outliers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Potentially add more features other than weather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Look at daily/weekly/monthly trend/predictions, which makes daily weather data more usable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Try more ML models (e.g. xgboost, rf)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8119"/>
            <a:ext cx="9144000" cy="4767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625" y="-390625"/>
            <a:ext cx="9191625" cy="591741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Thanks! 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 &amp; M</a:t>
            </a:r>
            <a:r>
              <a:rPr lang="en"/>
              <a:t>odel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440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Time: </a:t>
            </a:r>
            <a:r>
              <a:rPr lang="en" sz="1600">
                <a:solidFill>
                  <a:schemeClr val="dk1"/>
                </a:solidFill>
              </a:rPr>
              <a:t>From </a:t>
            </a:r>
            <a:r>
              <a:rPr lang="en" sz="1600">
                <a:solidFill>
                  <a:schemeClr val="dk1"/>
                </a:solidFill>
              </a:rPr>
              <a:t>2016-7-7 to 2021-9-30 (Exclude data before 2016-9-1 because the program just launched)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Total days: 1912 days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Unit time: Hourly data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# of datapoint: 45888</a:t>
            </a:r>
            <a:endParaRPr sz="1600"/>
          </a:p>
        </p:txBody>
      </p:sp>
      <p:sp>
        <p:nvSpPr>
          <p:cNvPr id="69" name="Google Shape;69;p15"/>
          <p:cNvSpPr txBox="1"/>
          <p:nvPr/>
        </p:nvSpPr>
        <p:spPr>
          <a:xfrm>
            <a:off x="5133650" y="1152475"/>
            <a:ext cx="7827600" cy="21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Model: </a:t>
            </a:r>
            <a:endParaRPr sz="16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600">
                <a:solidFill>
                  <a:schemeClr val="dk1"/>
                </a:solidFill>
              </a:rPr>
              <a:t>Arima + Decomption(mstl)</a:t>
            </a:r>
            <a:endParaRPr sz="16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600">
                <a:solidFill>
                  <a:schemeClr val="dk1"/>
                </a:solidFill>
              </a:rPr>
              <a:t>Snaive</a:t>
            </a:r>
            <a:endParaRPr sz="16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600">
                <a:solidFill>
                  <a:schemeClr val="dk1"/>
                </a:solidFill>
              </a:rPr>
              <a:t>Exponential Smoothing</a:t>
            </a:r>
            <a:endParaRPr sz="16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600">
                <a:solidFill>
                  <a:schemeClr val="dk1"/>
                </a:solidFill>
              </a:rPr>
              <a:t>neural network</a:t>
            </a:r>
            <a:endParaRPr sz="16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600">
                <a:solidFill>
                  <a:schemeClr val="dk1"/>
                </a:solidFill>
              </a:rPr>
              <a:t>Linear regression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trend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25" y="1228675"/>
            <a:ext cx="6793848" cy="354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weeks of data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937" y="1152475"/>
            <a:ext cx="7279723" cy="379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days of data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246" y="1017725"/>
            <a:ext cx="7552752" cy="393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Westside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2017-9-1 to 2021-9-30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Exclude data before 2017-10-1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4" name="Google Shape;94;p19"/>
          <p:cNvGraphicFramePr/>
          <p:nvPr/>
        </p:nvGraphicFramePr>
        <p:xfrm>
          <a:off x="393575" y="235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{59C99247-7533-487C-ADE7-BAE5C5DDB123}</a:tableStyleId>
              </a:tblPr>
              <a:tblGrid>
                <a:gridCol w="1169275"/>
                <a:gridCol w="1858550"/>
                <a:gridCol w="1865825"/>
              </a:tblGrid>
              <a:tr h="48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Scenarios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Training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Testing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2017 Q4 - 2019 Q3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2019 Q4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8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2017 Q4 - 2020 Q3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2020 Q4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8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2017 Q4 - 2021 Q2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2021 Q3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Westside: </a:t>
            </a:r>
            <a:r>
              <a:rPr lang="en"/>
              <a:t>Models</a:t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47075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Champion: Decomposition+ARIMA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75" y="1851858"/>
            <a:ext cx="6900000" cy="201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/>
          <p:nvPr/>
        </p:nvSpPr>
        <p:spPr>
          <a:xfrm>
            <a:off x="413375" y="2391325"/>
            <a:ext cx="6972900" cy="282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Westside: Decomposition + Arima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47075" y="1152475"/>
            <a:ext cx="351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Senario 3: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Train: 2017 Q4 - 2021 Q2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Test: 2021 Q3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Code: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50" y="2571750"/>
            <a:ext cx="292417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225" y="1017725"/>
            <a:ext cx="5097076" cy="402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